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02" r:id="rId2"/>
    <p:sldId id="261" r:id="rId3"/>
    <p:sldId id="319" r:id="rId4"/>
    <p:sldId id="265" r:id="rId5"/>
    <p:sldId id="320" r:id="rId6"/>
    <p:sldId id="276" r:id="rId7"/>
    <p:sldId id="309" r:id="rId8"/>
    <p:sldId id="299" r:id="rId9"/>
    <p:sldId id="279" r:id="rId10"/>
    <p:sldId id="264" r:id="rId11"/>
    <p:sldId id="280" r:id="rId12"/>
    <p:sldId id="281" r:id="rId13"/>
    <p:sldId id="282" r:id="rId14"/>
    <p:sldId id="283" r:id="rId15"/>
    <p:sldId id="300" r:id="rId16"/>
    <p:sldId id="317" r:id="rId17"/>
    <p:sldId id="318" r:id="rId18"/>
    <p:sldId id="287" r:id="rId19"/>
    <p:sldId id="288" r:id="rId20"/>
    <p:sldId id="289" r:id="rId21"/>
    <p:sldId id="290" r:id="rId22"/>
    <p:sldId id="310" r:id="rId23"/>
    <p:sldId id="313" r:id="rId24"/>
    <p:sldId id="292" r:id="rId25"/>
    <p:sldId id="293" r:id="rId26"/>
    <p:sldId id="294" r:id="rId27"/>
    <p:sldId id="29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0033"/>
    <a:srgbClr val="800000"/>
    <a:srgbClr val="CCFFCC"/>
    <a:srgbClr val="CCFF99"/>
    <a:srgbClr val="66FF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563" autoAdjust="0"/>
  </p:normalViewPr>
  <p:slideViewPr>
    <p:cSldViewPr snapToGrid="0">
      <p:cViewPr>
        <p:scale>
          <a:sx n="77" d="100"/>
          <a:sy n="77" d="100"/>
        </p:scale>
        <p:origin x="-46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161CC-3E15-4555-897F-76F230F3A33B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BEED4-C9DD-4742-A04B-31CA7367D3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684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rgbClr val="CC99FF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rgbClr val="CC99FF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rgbClr val="CC99FF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rgbClr val="CC99FF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rgbClr val="CC99FF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CC99FF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CC99FF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CC99FF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CC99FF"/>
                </a:solidFill>
                <a:latin typeface="Arial" charset="0"/>
              </a:defRPr>
            </a:lvl9pPr>
          </a:lstStyle>
          <a:p>
            <a:pPr eaLnBrk="1" hangingPunct="1"/>
            <a:fld id="{66103FDD-5AC5-4C37-94D5-612163D39C02}" type="slidenum">
              <a:rPr lang="en-US" sz="1200" b="0" smtClean="0">
                <a:solidFill>
                  <a:schemeClr val="tx1"/>
                </a:solidFill>
                <a:latin typeface=".VnTime" pitchFamily="34" charset="0"/>
              </a:rPr>
              <a:pPr eaLnBrk="1" hangingPunct="1"/>
              <a:t>1</a:t>
            </a:fld>
            <a:endParaRPr lang="en-US" sz="1200" b="0" smtClean="0">
              <a:solidFill>
                <a:schemeClr val="tx1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206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A7D9D-399A-4708-9393-37488ECDABD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9059-B72C-45E1-A9F2-1337302865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5583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A7D9D-399A-4708-9393-37488ECDABD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9059-B72C-45E1-A9F2-1337302865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7634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A7D9D-399A-4708-9393-37488ECDABD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9059-B72C-45E1-A9F2-1337302865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2965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A7D9D-399A-4708-9393-37488ECDABD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9059-B72C-45E1-A9F2-1337302865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3059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A7D9D-399A-4708-9393-37488ECDABD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9059-B72C-45E1-A9F2-1337302865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7180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A7D9D-399A-4708-9393-37488ECDABD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9059-B72C-45E1-A9F2-1337302865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47278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A7D9D-399A-4708-9393-37488ECDABD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9059-B72C-45E1-A9F2-1337302865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79018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A7D9D-399A-4708-9393-37488ECDABD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9059-B72C-45E1-A9F2-1337302865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98610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A7D9D-399A-4708-9393-37488ECDABD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9059-B72C-45E1-A9F2-1337302865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82381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A7D9D-399A-4708-9393-37488ECDABD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9059-B72C-45E1-A9F2-1337302865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1413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A7D9D-399A-4708-9393-37488ECDABD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9059-B72C-45E1-A9F2-1337302865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5140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A7D9D-399A-4708-9393-37488ECDABD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79059-B72C-45E1-A9F2-1337302865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87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en.wikipedia.org/wiki/Image:Penelope_-_Homer's_Odyssey_-_Project_Gutenberg_eText_13725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312586" y="62357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 eaLnBrk="0" hangingPunct="0">
              <a:lnSpc>
                <a:spcPct val="100000"/>
              </a:lnSpc>
              <a:spcBef>
                <a:spcPct val="30000"/>
              </a:spcBef>
            </a:pPr>
            <a:endParaRPr lang="en-US" i="1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2051" name="Picture 39" descr="O-di-x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018" y="2781302"/>
            <a:ext cx="9698567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WordArt 40"/>
          <p:cNvSpPr>
            <a:spLocks noChangeArrowheads="1" noChangeShapeType="1" noTextEdit="1"/>
          </p:cNvSpPr>
          <p:nvPr/>
        </p:nvSpPr>
        <p:spPr bwMode="auto">
          <a:xfrm>
            <a:off x="814917" y="260352"/>
            <a:ext cx="10627440" cy="15843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GB" sz="3600" kern="10" dirty="0" smtClean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TIẾT 15,16:   </a:t>
            </a:r>
            <a:r>
              <a:rPr lang="vi-VN" sz="3600" kern="10" dirty="0" smtClean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Uy-lít-xơ </a:t>
            </a:r>
            <a:r>
              <a:rPr lang="vi-VN" sz="3600" kern="10" dirty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trở về</a:t>
            </a:r>
            <a:endParaRPr lang="en-US" sz="3600" kern="10" dirty="0"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053" name="WordArt 41"/>
          <p:cNvSpPr>
            <a:spLocks noChangeArrowheads="1" noChangeShapeType="1" noTextEdit="1"/>
          </p:cNvSpPr>
          <p:nvPr/>
        </p:nvSpPr>
        <p:spPr bwMode="auto">
          <a:xfrm>
            <a:off x="2832100" y="1773240"/>
            <a:ext cx="5638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Trích sử thi "Ô-đi-xê"</a:t>
            </a:r>
            <a:endParaRPr lang="en-US" sz="3600" kern="10">
              <a:ln w="19050">
                <a:solidFill>
                  <a:srgbClr val="99CCFF"/>
                </a:solidFill>
                <a:miter lim="800000"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054" name="WordArt 42"/>
          <p:cNvSpPr>
            <a:spLocks noChangeArrowheads="1" noChangeShapeType="1" noTextEdit="1"/>
          </p:cNvSpPr>
          <p:nvPr/>
        </p:nvSpPr>
        <p:spPr bwMode="auto">
          <a:xfrm>
            <a:off x="8784167" y="2133602"/>
            <a:ext cx="2844800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kern="10">
                <a:ln w="1905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HÔ-ME-RƠ</a:t>
            </a:r>
            <a:endParaRPr lang="en-US" kern="10">
              <a:ln w="19050">
                <a:solidFill>
                  <a:srgbClr val="99CCFF"/>
                </a:solidFill>
                <a:miter lim="800000"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1" y="195944"/>
            <a:ext cx="12122331" cy="547333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114801" y="5878286"/>
            <a:ext cx="6435970" cy="6139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-lit-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xơ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gã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Pô-ly-phem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777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17567"/>
            <a:ext cx="5760720" cy="453281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57646" y="5042264"/>
            <a:ext cx="4728754" cy="9013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-lit-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xơ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Circe 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796" y="117567"/>
            <a:ext cx="5875156" cy="453281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631579" y="4933407"/>
            <a:ext cx="4728754" cy="9013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-lit-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xơ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4338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89" y="0"/>
            <a:ext cx="10249262" cy="60833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489982" y="6083300"/>
            <a:ext cx="7582485" cy="774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-lit-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xơ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Xi-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9250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56" y="0"/>
            <a:ext cx="3888105" cy="4381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360" y="0"/>
            <a:ext cx="3174276" cy="4381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635" y="-1"/>
            <a:ext cx="4994366" cy="35269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635" y="3526971"/>
            <a:ext cx="4994366" cy="333102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881742" y="5055327"/>
            <a:ext cx="4728754" cy="9013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-lit-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xơ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I-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endParaRPr lang="en-US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1493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5930537" cy="53818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538" y="1"/>
            <a:ext cx="6335486" cy="53818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85914" y="5686425"/>
            <a:ext cx="7474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Trừng</a:t>
            </a:r>
            <a:r>
              <a:rPr lang="en-US" dirty="0" smtClean="0"/>
              <a:t> </a:t>
            </a:r>
            <a:r>
              <a:rPr lang="en-US" dirty="0" err="1" smtClean="0"/>
              <a:t>trị</a:t>
            </a:r>
            <a:r>
              <a:rPr lang="en-US" dirty="0" smtClean="0"/>
              <a:t> </a:t>
            </a:r>
            <a:r>
              <a:rPr lang="en-US" dirty="0" err="1" smtClean="0"/>
              <a:t>bọn</a:t>
            </a:r>
            <a:r>
              <a:rPr lang="en-US" dirty="0" smtClean="0"/>
              <a:t> </a:t>
            </a:r>
            <a:r>
              <a:rPr lang="en-US" dirty="0" err="1" smtClean="0"/>
              <a:t>cầu</a:t>
            </a:r>
            <a:r>
              <a:rPr lang="en-US" dirty="0" smtClean="0"/>
              <a:t> </a:t>
            </a:r>
            <a:r>
              <a:rPr lang="en-US" dirty="0" err="1" smtClean="0"/>
              <a:t>hôn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vượt</a:t>
            </a:r>
            <a:r>
              <a:rPr lang="en-US" dirty="0" smtClean="0"/>
              <a:t> qua </a:t>
            </a:r>
            <a:r>
              <a:rPr lang="en-US" dirty="0" err="1" smtClean="0"/>
              <a:t>thửu</a:t>
            </a:r>
            <a:r>
              <a:rPr lang="en-US" dirty="0" smtClean="0"/>
              <a:t> </a:t>
            </a:r>
            <a:r>
              <a:rPr lang="en-US" dirty="0" err="1" smtClean="0"/>
              <a:t>thách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pê-nê</a:t>
            </a:r>
            <a:r>
              <a:rPr lang="en-US" dirty="0" smtClean="0"/>
              <a:t>- </a:t>
            </a:r>
            <a:r>
              <a:rPr lang="en-US" dirty="0" err="1" smtClean="0"/>
              <a:t>lốp</a:t>
            </a:r>
            <a:r>
              <a:rPr lang="en-US" dirty="0" smtClean="0"/>
              <a:t> </a:t>
            </a:r>
            <a:r>
              <a:rPr lang="en-US" dirty="0" err="1" smtClean="0"/>
              <a:t>đoàn</a:t>
            </a:r>
            <a:r>
              <a:rPr lang="en-US" dirty="0" smtClean="0"/>
              <a:t> </a:t>
            </a:r>
            <a:r>
              <a:rPr lang="en-US" dirty="0" err="1" smtClean="0"/>
              <a:t>tụ</a:t>
            </a:r>
            <a:r>
              <a:rPr lang="en-US" dirty="0" smtClean="0"/>
              <a:t> </a:t>
            </a:r>
            <a:r>
              <a:rPr lang="en-US" dirty="0" err="1" smtClean="0"/>
              <a:t>gia</a:t>
            </a:r>
            <a:r>
              <a:rPr lang="en-US" dirty="0" smtClean="0"/>
              <a:t> </a:t>
            </a:r>
            <a:r>
              <a:rPr lang="en-US" dirty="0" err="1" smtClean="0"/>
              <a:t>đình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1787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81008" y="1058885"/>
            <a:ext cx="7391392" cy="6985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/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II/ ĐỌC-  HIỂU VĂN BẢN</a:t>
            </a:r>
          </a:p>
          <a:p>
            <a:pPr marL="571500" indent="-571500"/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71500" indent="-571500"/>
            <a:endParaRPr lang="en-US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3408" y="4152863"/>
            <a:ext cx="7391392" cy="80977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/>
            <a:endParaRPr lang="en-US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/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14413" y="1657383"/>
            <a:ext cx="10444162" cy="4951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kumimoji="0" lang="en-US" sz="2800" b="1" i="0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vi-VN" sz="2800" b="1" i="0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Phần 1: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Từ đầu đến “con cũng không phải là người kém cỏi”: Pê-nê-lốp thận trọng, chưa vội tin ngay khi nhũ mẫu và con trai báo tin Uy-lít-xơ trở về.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kumimoji="0" lang="vi-VN" sz="2800" b="1" i="0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Phần 2</a:t>
            </a:r>
            <a:r>
              <a:rPr kumimoji="0" lang="vi-VN" sz="28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Còn lại: Uy-lít-xơ vượt qua thử thách của Pê-nê-lốp, gia đình đoàn tụ.</a:t>
            </a:r>
          </a:p>
        </p:txBody>
      </p:sp>
    </p:spTree>
    <p:extLst>
      <p:ext uri="{BB962C8B-B14F-4D97-AF65-F5344CB8AC3E}">
        <p14:creationId xmlns:p14="http://schemas.microsoft.com/office/powerpoint/2010/main" val="33376739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972800" cy="1143000"/>
          </a:xfrm>
        </p:spPr>
        <p:txBody>
          <a:bodyPr/>
          <a:lstStyle/>
          <a:p>
            <a:r>
              <a:rPr lang="en-US" sz="3600" b="1" dirty="0">
                <a:solidFill>
                  <a:srgbClr val="FF0000"/>
                </a:solidFill>
              </a:rPr>
              <a:t>3</a:t>
            </a:r>
            <a:r>
              <a:rPr lang="en-US" sz="3600" b="1" dirty="0" smtClean="0">
                <a:solidFill>
                  <a:srgbClr val="FF0000"/>
                </a:solidFill>
              </a:rPr>
              <a:t>.1/ </a:t>
            </a:r>
            <a:r>
              <a:rPr lang="en-US" sz="3600" b="1" dirty="0" err="1" smtClean="0">
                <a:solidFill>
                  <a:srgbClr val="FF0000"/>
                </a:solidFill>
              </a:rPr>
              <a:t>Nhân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vật</a:t>
            </a:r>
            <a:r>
              <a:rPr lang="en-US" sz="3600" b="1" dirty="0" smtClean="0">
                <a:solidFill>
                  <a:srgbClr val="FF0000"/>
                </a:solidFill>
              </a:rPr>
              <a:t>  </a:t>
            </a:r>
            <a:r>
              <a:rPr lang="en-US" sz="3600" b="1" dirty="0" err="1" smtClean="0">
                <a:solidFill>
                  <a:srgbClr val="FF0000"/>
                </a:solidFill>
              </a:rPr>
              <a:t>Pê-nê-lôp</a:t>
            </a:r>
            <a:endParaRPr lang="en-US" sz="3600" b="1" dirty="0" smtClean="0">
              <a:solidFill>
                <a:srgbClr val="FF0000"/>
              </a:solidFill>
            </a:endParaRP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3918" y="1797814"/>
            <a:ext cx="6215681" cy="4452114"/>
          </a:xfrm>
        </p:spPr>
        <p:txBody>
          <a:bodyPr/>
          <a:lstStyle/>
          <a:p>
            <a:pPr>
              <a:lnSpc>
                <a:spcPct val="80000"/>
              </a:lnSpc>
              <a:buNone/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Bặt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Đối mặt với âm mưu của những kẻ cầu hôn.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+ Cha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giục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pic>
        <p:nvPicPr>
          <p:cNvPr id="60420" name="Picture 4" descr="Penelope represented as a statue in the Vatican, Rome">
            <a:hlinkClick r:id="rId2" tooltip="Penelope represented as a statue in the Vatican, Rom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467" y="0"/>
            <a:ext cx="49445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3590" name="Rectangle 6"/>
          <p:cNvSpPr>
            <a:spLocks noChangeArrowheads="1"/>
          </p:cNvSpPr>
          <p:nvPr/>
        </p:nvSpPr>
        <p:spPr bwMode="auto">
          <a:xfrm>
            <a:off x="-1965280" y="751423"/>
            <a:ext cx="8924008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Pê-nê-lôp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3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23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6" grpId="0"/>
      <p:bldP spid="323587" grpId="0" uiExpand="1" build="p"/>
      <p:bldP spid="32359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64727" y="540327"/>
            <a:ext cx="28745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3565" y="1219175"/>
            <a:ext cx="113884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Pê-nê-lốp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Ơ-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ri-clê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lit-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Pê-nê-lốp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Pê-nê-lốp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Tê-lê-mác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Pê-nê-lốp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lít-xơ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6739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0" y="173019"/>
            <a:ext cx="5207001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1/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Pê-nê-lốp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84162" y="815510"/>
            <a:ext cx="7945301" cy="813230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nhũ</a:t>
            </a:r>
            <a:r>
              <a:rPr lang="en-US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Ơ –</a:t>
            </a:r>
            <a:r>
              <a:rPr lang="en-US" sz="28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en-US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28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clê</a:t>
            </a:r>
            <a:endParaRPr lang="en-US" sz="28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-180" y="4898571"/>
            <a:ext cx="3692798" cy="1894114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en-US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Nhũ</a:t>
            </a:r>
            <a:r>
              <a:rPr lang="en-US" sz="28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vết</a:t>
            </a:r>
            <a:r>
              <a:rPr lang="en-US" sz="28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sẹo</a:t>
            </a:r>
            <a:r>
              <a:rPr lang="en-US" sz="28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thề</a:t>
            </a:r>
            <a:r>
              <a:rPr lang="en-US" sz="28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thốt</a:t>
            </a:r>
            <a:endParaRPr lang="en-US" sz="28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354738" y="4833257"/>
            <a:ext cx="3770631" cy="195942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en-US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tin, </a:t>
            </a:r>
            <a:r>
              <a:rPr lang="en-US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trấn</a:t>
            </a:r>
            <a:r>
              <a:rPr lang="en-US" sz="28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nhũ</a:t>
            </a:r>
            <a:r>
              <a:rPr lang="en-US" sz="28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28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144001" y="3332204"/>
            <a:ext cx="2891244" cy="251342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8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28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sz="28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28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sz="28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334056" y="2821577"/>
            <a:ext cx="3692798" cy="1894114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en-US" sz="28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sz="28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-lit-</a:t>
            </a:r>
            <a:r>
              <a:rPr lang="en-US" sz="28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xơ</a:t>
            </a:r>
            <a:r>
              <a:rPr lang="en-US" sz="28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8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28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0502" y="2821577"/>
            <a:ext cx="3692798" cy="1894114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en-US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Nhũ</a:t>
            </a:r>
            <a:r>
              <a:rPr lang="en-US" sz="28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sz="28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-lit-</a:t>
            </a:r>
            <a:r>
              <a:rPr lang="en-US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xơ</a:t>
            </a:r>
            <a:r>
              <a:rPr lang="en-US" sz="28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2800" b="1" dirty="0" smtClean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26389" y="1820093"/>
            <a:ext cx="2550706" cy="818605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VIỆC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656907" y="1835150"/>
            <a:ext cx="2550706" cy="818605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 TRẠNG  THÁI ĐỘ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3713300" y="3448595"/>
            <a:ext cx="620756" cy="3428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3713300" y="5572160"/>
            <a:ext cx="620756" cy="3428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Brace 20"/>
          <p:cNvSpPr/>
          <p:nvPr/>
        </p:nvSpPr>
        <p:spPr>
          <a:xfrm>
            <a:off x="8321042" y="2978331"/>
            <a:ext cx="365760" cy="344859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9314268" y="1894233"/>
            <a:ext cx="2550706" cy="818605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CÁCH</a:t>
            </a: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431802" y="1"/>
            <a:ext cx="4993218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4473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0" y="-63182"/>
            <a:ext cx="5207001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.1/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Pê-nê-lốp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713299" y="815510"/>
            <a:ext cx="7008489" cy="813230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khất</a:t>
            </a:r>
            <a:r>
              <a:rPr lang="en-US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endParaRPr lang="en-US" sz="28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26389" y="1820093"/>
            <a:ext cx="2550706" cy="818605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VIỆC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334055" y="1835150"/>
            <a:ext cx="2550706" cy="818605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 TRẠNG  THÁI ĐỘ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314268" y="1894233"/>
            <a:ext cx="2550706" cy="818605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CÁCH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713300" y="2829105"/>
            <a:ext cx="4362453" cy="3806826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en-US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28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giằng</a:t>
            </a:r>
            <a:r>
              <a:rPr lang="en-US" sz="28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8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rách</a:t>
            </a:r>
            <a:r>
              <a:rPr lang="en-US" sz="28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r>
              <a:rPr lang="en-US" sz="28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khất</a:t>
            </a:r>
            <a:endParaRPr lang="en-US" sz="28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" y="3280292"/>
            <a:ext cx="3036208" cy="296014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en-US" sz="32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khất</a:t>
            </a:r>
            <a:r>
              <a:rPr lang="en-US" sz="32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endParaRPr lang="en-US" sz="3200" b="1" dirty="0" smtClean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3056710" y="4588917"/>
            <a:ext cx="620756" cy="3428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9144001" y="3332204"/>
            <a:ext cx="2891244" cy="251342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8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8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sz="28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-lit-</a:t>
            </a:r>
            <a:r>
              <a:rPr lang="en-US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xơ</a:t>
            </a:r>
            <a:r>
              <a:rPr lang="en-US" sz="28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8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28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8111587" y="4588917"/>
            <a:ext cx="1032414" cy="3428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5764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" y="0"/>
            <a:ext cx="8966201" cy="4171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2" y="0"/>
            <a:ext cx="8890000" cy="55626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118100" y="5765800"/>
            <a:ext cx="3479801" cy="8001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Satorini</a:t>
            </a:r>
            <a:endParaRPr lang="en-US" sz="24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9042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0" y="28258"/>
            <a:ext cx="5207001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.1.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Pê-nê-lốp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127500" y="732847"/>
            <a:ext cx="5927090" cy="813230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Tê-lê-mác</a:t>
            </a:r>
            <a:endParaRPr lang="en-US" sz="32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26389" y="1820093"/>
            <a:ext cx="2550706" cy="818605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VIỆC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334055" y="1835150"/>
            <a:ext cx="2550706" cy="818605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 TRẠNG  THÁI ĐỘ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314268" y="1894233"/>
            <a:ext cx="2550706" cy="818605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CÁCH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713300" y="2829105"/>
            <a:ext cx="4362453" cy="3806826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Giãi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Trấn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con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khất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-lit-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xơ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0502" y="2821577"/>
            <a:ext cx="3036208" cy="3670663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Tê-lê-mác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gay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gắt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3056710" y="4588917"/>
            <a:ext cx="620756" cy="3428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144001" y="3332204"/>
            <a:ext cx="2891244" cy="251342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léo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8111587" y="4588917"/>
            <a:ext cx="1032414" cy="3428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4805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0" y="73978"/>
            <a:ext cx="5207001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.1/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Pê-nê-lốp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127500" y="816336"/>
            <a:ext cx="5927090" cy="813230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-lit-</a:t>
            </a:r>
            <a:r>
              <a:rPr lang="en-US" sz="32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xơ</a:t>
            </a:r>
            <a:endParaRPr lang="en-US" sz="32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26389" y="1820093"/>
            <a:ext cx="2550706" cy="818605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VIỆC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850730" y="1728771"/>
            <a:ext cx="3741698" cy="818605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 TRẠNG - THÁI ĐỘ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314268" y="1894233"/>
            <a:ext cx="2550706" cy="818605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CÁCH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713300" y="2685503"/>
            <a:ext cx="4362453" cy="2004064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léo</a:t>
            </a:r>
            <a:r>
              <a:rPr 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giường</a:t>
            </a:r>
            <a:r>
              <a:rPr 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-lit-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xơ</a:t>
            </a:r>
            <a:r>
              <a:rPr 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Pê-nê-lốp</a:t>
            </a:r>
            <a:endParaRPr lang="en-US" sz="2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0502" y="2821577"/>
            <a:ext cx="3036208" cy="186799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-lit-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xơ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Pê-nê-lốp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giường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092545" y="3584122"/>
            <a:ext cx="620756" cy="3428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144001" y="3332203"/>
            <a:ext cx="2891244" cy="34676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tuệ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bén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3119846" y="5602003"/>
            <a:ext cx="629289" cy="3428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83638" y="4825641"/>
            <a:ext cx="3036208" cy="197416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-lit-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xơ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giường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Pê-nê-lôp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nhận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ra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chồng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749132" y="4795741"/>
            <a:ext cx="4662212" cy="2004064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Bủn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rủn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ight Brace 17"/>
          <p:cNvSpPr/>
          <p:nvPr/>
        </p:nvSpPr>
        <p:spPr>
          <a:xfrm>
            <a:off x="8411345" y="3069771"/>
            <a:ext cx="432898" cy="287513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948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39634" y="635562"/>
            <a:ext cx="6204857" cy="28215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Pê-nê-lốp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Pê-nê-lốp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91473" y="3345269"/>
            <a:ext cx="11356489" cy="2126888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đặc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điểm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lối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kể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chuyện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sử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pPr marL="342900" indent="-342900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Miêu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tả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nội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tâm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nhân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tinh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tế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8314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"/>
          <p:cNvSpPr>
            <a:spLocks noChangeArrowheads="1"/>
          </p:cNvSpPr>
          <p:nvPr/>
        </p:nvSpPr>
        <p:spPr bwMode="auto">
          <a:xfrm>
            <a:off x="239184" y="85681"/>
            <a:ext cx="7333191" cy="585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endParaRPr lang="en-US" sz="3600" dirty="0">
              <a:solidFill>
                <a:srgbClr val="003399"/>
              </a:solidFill>
              <a:sym typeface="Wingdings 3" pitchFamily="18" charset="2"/>
            </a:endParaRPr>
          </a:p>
          <a:p>
            <a:pPr>
              <a:lnSpc>
                <a:spcPct val="130000"/>
              </a:lnSpc>
            </a:pPr>
            <a:r>
              <a:rPr lang="en-US" sz="3600" dirty="0">
                <a:solidFill>
                  <a:srgbClr val="003399"/>
                </a:solidFill>
                <a:sym typeface="Wingdings" pitchFamily="2" charset="2"/>
              </a:rPr>
              <a:t>   </a:t>
            </a:r>
            <a:r>
              <a:rPr lang="en-US" sz="3600" dirty="0">
                <a:solidFill>
                  <a:srgbClr val="003300"/>
                </a:solidFill>
                <a:sym typeface="Wingdings" pitchFamily="2" charset="2"/>
              </a:rPr>
              <a:t></a:t>
            </a:r>
            <a:r>
              <a:rPr lang="en-US" sz="3600" dirty="0">
                <a:solidFill>
                  <a:srgbClr val="003300"/>
                </a:solidFill>
              </a:rPr>
              <a:t> </a:t>
            </a:r>
            <a:r>
              <a:rPr lang="en-US" sz="3600" dirty="0" err="1"/>
              <a:t>Người</a:t>
            </a:r>
            <a:r>
              <a:rPr lang="en-US" sz="3600" dirty="0"/>
              <a:t> </a:t>
            </a:r>
            <a:r>
              <a:rPr lang="en-US" sz="3600" dirty="0" err="1" smtClean="0"/>
              <a:t>vợ</a:t>
            </a:r>
            <a:r>
              <a:rPr lang="en-US" sz="3600" dirty="0" smtClean="0"/>
              <a:t> </a:t>
            </a:r>
            <a:r>
              <a:rPr lang="en-US" sz="3600" dirty="0" err="1"/>
              <a:t>vô</a:t>
            </a:r>
            <a:r>
              <a:rPr lang="en-US" sz="3600" dirty="0"/>
              <a:t> </a:t>
            </a:r>
            <a:r>
              <a:rPr lang="en-US" sz="3600" dirty="0" err="1"/>
              <a:t>cùng</a:t>
            </a:r>
            <a:r>
              <a:rPr lang="en-US" sz="3600" dirty="0"/>
              <a:t> </a:t>
            </a:r>
            <a:r>
              <a:rPr lang="en-US" sz="3600" dirty="0" err="1"/>
              <a:t>chung</a:t>
            </a:r>
            <a:r>
              <a:rPr lang="en-US" sz="3600" dirty="0"/>
              <a:t> </a:t>
            </a:r>
            <a:r>
              <a:rPr lang="en-US" sz="3600" dirty="0" err="1"/>
              <a:t>thủy</a:t>
            </a:r>
            <a:r>
              <a:rPr lang="en-US" sz="3600" dirty="0"/>
              <a:t>.</a:t>
            </a:r>
          </a:p>
          <a:p>
            <a:pPr>
              <a:lnSpc>
                <a:spcPct val="130000"/>
              </a:lnSpc>
            </a:pPr>
            <a:r>
              <a:rPr lang="en-US" sz="3600" dirty="0"/>
              <a:t>   </a:t>
            </a:r>
            <a:r>
              <a:rPr lang="en-US" sz="3600" dirty="0">
                <a:sym typeface="Wingdings" pitchFamily="2" charset="2"/>
              </a:rPr>
              <a:t> </a:t>
            </a:r>
            <a:r>
              <a:rPr lang="en-US" sz="3600" dirty="0" err="1"/>
              <a:t>Người</a:t>
            </a:r>
            <a:r>
              <a:rPr lang="en-US" sz="3600" dirty="0"/>
              <a:t> </a:t>
            </a:r>
            <a:r>
              <a:rPr lang="en-US" sz="3600" dirty="0" err="1"/>
              <a:t>phụ</a:t>
            </a:r>
            <a:r>
              <a:rPr lang="en-US" sz="3600" dirty="0"/>
              <a:t> </a:t>
            </a:r>
            <a:r>
              <a:rPr lang="en-US" sz="3600" dirty="0" err="1"/>
              <a:t>nữ</a:t>
            </a:r>
            <a:r>
              <a:rPr lang="en-US" sz="3600" dirty="0"/>
              <a:t> </a:t>
            </a:r>
            <a:r>
              <a:rPr lang="en-US" sz="3600" dirty="0" err="1"/>
              <a:t>thông</a:t>
            </a:r>
            <a:r>
              <a:rPr lang="en-US" sz="3600" dirty="0"/>
              <a:t> minh, </a:t>
            </a:r>
            <a:r>
              <a:rPr lang="en-US" sz="3600" dirty="0" err="1"/>
              <a:t>giàu</a:t>
            </a:r>
            <a:r>
              <a:rPr lang="en-US" sz="3600" dirty="0"/>
              <a:t> </a:t>
            </a:r>
            <a:r>
              <a:rPr lang="en-US" sz="3600" dirty="0" err="1"/>
              <a:t>nghị</a:t>
            </a:r>
            <a:r>
              <a:rPr lang="en-US" sz="3600" dirty="0"/>
              <a:t> </a:t>
            </a:r>
            <a:r>
              <a:rPr lang="en-US" sz="3600" dirty="0" err="1"/>
              <a:t>lực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đặc</a:t>
            </a:r>
            <a:r>
              <a:rPr lang="en-US" sz="3600" dirty="0"/>
              <a:t> </a:t>
            </a:r>
            <a:r>
              <a:rPr lang="en-US" sz="3600" dirty="0" err="1"/>
              <a:t>biệt</a:t>
            </a:r>
            <a:r>
              <a:rPr lang="en-US" sz="3600" dirty="0"/>
              <a:t> </a:t>
            </a:r>
            <a:r>
              <a:rPr lang="en-US" sz="3600" dirty="0" err="1"/>
              <a:t>đề</a:t>
            </a:r>
            <a:r>
              <a:rPr lang="en-US" sz="3600" dirty="0"/>
              <a:t> </a:t>
            </a:r>
            <a:r>
              <a:rPr lang="en-US" sz="3600" dirty="0" err="1"/>
              <a:t>cao</a:t>
            </a:r>
            <a:r>
              <a:rPr lang="en-US" sz="3600" dirty="0"/>
              <a:t> </a:t>
            </a:r>
            <a:r>
              <a:rPr lang="en-US" sz="3600" dirty="0" err="1"/>
              <a:t>tính</a:t>
            </a:r>
            <a:r>
              <a:rPr lang="en-US" sz="3600" dirty="0"/>
              <a:t> </a:t>
            </a:r>
            <a:r>
              <a:rPr lang="en-US" sz="3600" dirty="0" err="1" smtClean="0"/>
              <a:t>thận</a:t>
            </a:r>
            <a:r>
              <a:rPr lang="en-US" sz="3600" dirty="0" smtClean="0"/>
              <a:t> </a:t>
            </a:r>
            <a:r>
              <a:rPr lang="en-US" sz="3600" dirty="0" err="1" smtClean="0"/>
              <a:t>trọng</a:t>
            </a:r>
            <a:r>
              <a:rPr lang="en-US" sz="3600" dirty="0"/>
              <a:t>.</a:t>
            </a:r>
          </a:p>
          <a:p>
            <a:pPr>
              <a:lnSpc>
                <a:spcPct val="130000"/>
              </a:lnSpc>
            </a:pPr>
            <a:r>
              <a:rPr lang="en-US" sz="3600" dirty="0"/>
              <a:t>      </a:t>
            </a:r>
            <a:r>
              <a:rPr lang="en-US" sz="3600" dirty="0">
                <a:sym typeface="Wingdings 3" pitchFamily="18" charset="2"/>
              </a:rPr>
              <a:t> </a:t>
            </a:r>
            <a:r>
              <a:rPr lang="en-US" sz="3600" dirty="0" err="1">
                <a:sym typeface="Wingdings 3" pitchFamily="18" charset="2"/>
              </a:rPr>
              <a:t>Pê-nê-lốp</a:t>
            </a:r>
            <a:r>
              <a:rPr lang="en-US" sz="3600" dirty="0">
                <a:sym typeface="Wingdings 3" pitchFamily="18" charset="2"/>
              </a:rPr>
              <a:t> </a:t>
            </a:r>
            <a:r>
              <a:rPr lang="en-US" sz="3600" dirty="0" err="1">
                <a:sym typeface="Wingdings 3" pitchFamily="18" charset="2"/>
              </a:rPr>
              <a:t>trở</a:t>
            </a:r>
            <a:r>
              <a:rPr lang="en-US" sz="3600" dirty="0">
                <a:sym typeface="Wingdings 3" pitchFamily="18" charset="2"/>
              </a:rPr>
              <a:t> </a:t>
            </a:r>
            <a:r>
              <a:rPr lang="en-US" sz="3600" dirty="0" err="1">
                <a:sym typeface="Wingdings 3" pitchFamily="18" charset="2"/>
              </a:rPr>
              <a:t>thành</a:t>
            </a:r>
            <a:r>
              <a:rPr lang="en-US" sz="3600" dirty="0">
                <a:sym typeface="Wingdings 3" pitchFamily="18" charset="2"/>
              </a:rPr>
              <a:t> </a:t>
            </a:r>
            <a:r>
              <a:rPr lang="en-US" sz="3600" dirty="0" err="1">
                <a:sym typeface="Wingdings 3" pitchFamily="18" charset="2"/>
              </a:rPr>
              <a:t>hình</a:t>
            </a:r>
            <a:r>
              <a:rPr lang="en-US" sz="3600" dirty="0">
                <a:sym typeface="Wingdings 3" pitchFamily="18" charset="2"/>
              </a:rPr>
              <a:t> </a:t>
            </a:r>
            <a:r>
              <a:rPr lang="en-US" sz="3600" dirty="0" err="1">
                <a:sym typeface="Wingdings 3" pitchFamily="18" charset="2"/>
              </a:rPr>
              <a:t>tượng</a:t>
            </a:r>
            <a:r>
              <a:rPr lang="en-US" sz="3600" dirty="0">
                <a:sym typeface="Wingdings 3" pitchFamily="18" charset="2"/>
              </a:rPr>
              <a:t> </a:t>
            </a:r>
            <a:r>
              <a:rPr lang="en-US" sz="3600" dirty="0" err="1">
                <a:sym typeface="Wingdings 3" pitchFamily="18" charset="2"/>
              </a:rPr>
              <a:t>nhân</a:t>
            </a:r>
            <a:r>
              <a:rPr lang="en-US" sz="3600" dirty="0">
                <a:sym typeface="Wingdings 3" pitchFamily="18" charset="2"/>
              </a:rPr>
              <a:t> </a:t>
            </a:r>
            <a:r>
              <a:rPr lang="en-US" sz="3600" dirty="0" err="1">
                <a:sym typeface="Wingdings 3" pitchFamily="18" charset="2"/>
              </a:rPr>
              <a:t>vật</a:t>
            </a:r>
            <a:r>
              <a:rPr lang="en-US" sz="3600" dirty="0">
                <a:sym typeface="Wingdings 3" pitchFamily="18" charset="2"/>
              </a:rPr>
              <a:t> </a:t>
            </a:r>
            <a:r>
              <a:rPr lang="en-US" sz="3600" dirty="0" err="1">
                <a:sym typeface="Wingdings 3" pitchFamily="18" charset="2"/>
              </a:rPr>
              <a:t>điển</a:t>
            </a:r>
            <a:r>
              <a:rPr lang="en-US" sz="3600" dirty="0">
                <a:sym typeface="Wingdings 3" pitchFamily="18" charset="2"/>
              </a:rPr>
              <a:t> </a:t>
            </a:r>
            <a:r>
              <a:rPr lang="en-US" sz="3600" dirty="0" err="1">
                <a:sym typeface="Wingdings 3" pitchFamily="18" charset="2"/>
              </a:rPr>
              <a:t>hình</a:t>
            </a:r>
            <a:r>
              <a:rPr lang="en-US" sz="3600" dirty="0">
                <a:sym typeface="Wingdings 3" pitchFamily="18" charset="2"/>
              </a:rPr>
              <a:t> </a:t>
            </a:r>
            <a:r>
              <a:rPr lang="en-US" sz="3600" dirty="0" err="1">
                <a:sym typeface="Wingdings 3" pitchFamily="18" charset="2"/>
              </a:rPr>
              <a:t>của</a:t>
            </a:r>
            <a:r>
              <a:rPr lang="en-US" sz="3600" dirty="0">
                <a:sym typeface="Wingdings 3" pitchFamily="18" charset="2"/>
              </a:rPr>
              <a:t> </a:t>
            </a:r>
            <a:r>
              <a:rPr lang="en-US" sz="3600" dirty="0" err="1">
                <a:sym typeface="Wingdings 3" pitchFamily="18" charset="2"/>
              </a:rPr>
              <a:t>người</a:t>
            </a:r>
            <a:r>
              <a:rPr lang="en-US" sz="3600" dirty="0">
                <a:sym typeface="Wingdings 3" pitchFamily="18" charset="2"/>
              </a:rPr>
              <a:t> </a:t>
            </a:r>
            <a:r>
              <a:rPr lang="en-US" sz="3600" dirty="0" err="1">
                <a:sym typeface="Wingdings 3" pitchFamily="18" charset="2"/>
              </a:rPr>
              <a:t>phụ</a:t>
            </a:r>
            <a:r>
              <a:rPr lang="en-US" sz="3600" dirty="0">
                <a:sym typeface="Wingdings 3" pitchFamily="18" charset="2"/>
              </a:rPr>
              <a:t> </a:t>
            </a:r>
            <a:r>
              <a:rPr lang="en-US" sz="3600" dirty="0" err="1">
                <a:sym typeface="Wingdings 3" pitchFamily="18" charset="2"/>
              </a:rPr>
              <a:t>nữ</a:t>
            </a:r>
            <a:r>
              <a:rPr lang="en-US" sz="3600" dirty="0">
                <a:sym typeface="Wingdings 3" pitchFamily="18" charset="2"/>
              </a:rPr>
              <a:t> Hi </a:t>
            </a:r>
            <a:r>
              <a:rPr lang="en-US" sz="3600" dirty="0" err="1">
                <a:sym typeface="Wingdings 3" pitchFamily="18" charset="2"/>
              </a:rPr>
              <a:t>Lạp</a:t>
            </a:r>
            <a:r>
              <a:rPr lang="en-US" sz="3600" dirty="0">
                <a:sym typeface="Wingdings 3" pitchFamily="18" charset="2"/>
              </a:rPr>
              <a:t> </a:t>
            </a:r>
            <a:r>
              <a:rPr lang="en-US" sz="3600" dirty="0" err="1">
                <a:sym typeface="Wingdings 3" pitchFamily="18" charset="2"/>
              </a:rPr>
              <a:t>cổ</a:t>
            </a:r>
            <a:r>
              <a:rPr lang="en-US" sz="3600" dirty="0">
                <a:sym typeface="Wingdings 3" pitchFamily="18" charset="2"/>
              </a:rPr>
              <a:t> </a:t>
            </a:r>
            <a:r>
              <a:rPr lang="en-US" sz="3600" dirty="0" err="1">
                <a:sym typeface="Wingdings 3" pitchFamily="18" charset="2"/>
              </a:rPr>
              <a:t>đại</a:t>
            </a:r>
            <a:endParaRPr lang="en-US" sz="3600" dirty="0">
              <a:sym typeface="Wingdings 3" pitchFamily="18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469" y="51010"/>
            <a:ext cx="4668194" cy="6410508"/>
          </a:xfrm>
          <a:prstGeom prst="rect">
            <a:avLst/>
          </a:prstGeom>
        </p:spPr>
      </p:pic>
      <p:sp>
        <p:nvSpPr>
          <p:cNvPr id="4" name="Curved Right Arrow 3"/>
          <p:cNvSpPr/>
          <p:nvPr/>
        </p:nvSpPr>
        <p:spPr>
          <a:xfrm>
            <a:off x="200034" y="67668"/>
            <a:ext cx="548640" cy="1163773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" y="263525"/>
            <a:ext cx="4127500" cy="6985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704848"/>
            <a:ext cx="5207001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3.2. </a:t>
            </a:r>
            <a:r>
              <a:rPr lang="en-US" sz="3200" b="1" i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i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i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Uy-lít-xơ</a:t>
            </a:r>
            <a:endParaRPr lang="en-US" sz="3200" b="1" i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550523" y="-130175"/>
            <a:ext cx="7759700" cy="787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591" y="1455737"/>
            <a:ext cx="4317410" cy="397986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0" y="1274762"/>
            <a:ext cx="5207001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u="sng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i="1" u="sng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i="1" u="sng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b="1" i="1" u="sng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u="sng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Uy-lít-xơ</a:t>
            </a:r>
            <a:endParaRPr lang="en-US" sz="2800" b="1" i="1" u="sng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03201" y="2101849"/>
            <a:ext cx="7454900" cy="1924052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Sau 20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Uy-lít-xơ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108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hôn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Pê-nê-lốp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trừng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03201" y="4378323"/>
            <a:ext cx="7454900" cy="161925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Pê-nê-lốp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khất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4333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" y="263525"/>
            <a:ext cx="4127500" cy="6985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704848"/>
            <a:ext cx="5207001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i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550523" y="-130175"/>
            <a:ext cx="7759700" cy="787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1098548"/>
            <a:ext cx="5207001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i="1" u="sng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6658" y="496582"/>
            <a:ext cx="5207001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i="1" u="sng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i="1" u="sng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i="1" u="sng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i="1" u="sng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u="sng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Uy-lít-xơ</a:t>
            </a:r>
            <a:endParaRPr lang="en-US" sz="2400" b="1" i="1" u="sng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644" y="685800"/>
            <a:ext cx="5180357" cy="30988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3500" y="1308608"/>
            <a:ext cx="3035300" cy="161925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Uy-lít-xơ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nhẫn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nại</a:t>
            </a:r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Uy-lít-xơ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542333" y="1319677"/>
            <a:ext cx="3422651" cy="1833564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en-US" sz="24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4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4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400" b="1" dirty="0" smtClean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Uy-lít-xơ</a:t>
            </a:r>
            <a:r>
              <a:rPr lang="en-US" sz="24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4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sz="24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3184335" y="1393824"/>
            <a:ext cx="240059" cy="168275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-22825" y="3119603"/>
            <a:ext cx="3162300" cy="30734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Tê-lê-mác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ngầm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Pê-nê-lốp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lùng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ight Brace 11"/>
          <p:cNvSpPr/>
          <p:nvPr/>
        </p:nvSpPr>
        <p:spPr>
          <a:xfrm>
            <a:off x="3214158" y="3096101"/>
            <a:ext cx="333374" cy="27955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449018" y="3228041"/>
            <a:ext cx="3515966" cy="2616200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en-US" sz="24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</a:t>
            </a:r>
            <a:r>
              <a:rPr lang="en-US" sz="24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sz="24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endParaRPr lang="en-US" sz="2400" b="1" dirty="0" smtClean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endParaRPr lang="en-US" sz="2400" b="1" dirty="0" smtClean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24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24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hờn</a:t>
            </a:r>
            <a:r>
              <a:rPr lang="en-US" sz="24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dỗi</a:t>
            </a:r>
            <a:r>
              <a:rPr lang="en-US" sz="24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4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4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endParaRPr lang="en-US" sz="24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495209" y="3944066"/>
            <a:ext cx="4213225" cy="185195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vẹn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Pê-nê-lốp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3214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" y="263525"/>
            <a:ext cx="4127500" cy="6985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704848"/>
            <a:ext cx="5207001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550523" y="-130175"/>
            <a:ext cx="7759700" cy="787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1098548"/>
            <a:ext cx="5207001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1539872"/>
            <a:ext cx="5207001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Uy-lít-xơ</a:t>
            </a:r>
            <a:endParaRPr lang="en-US" sz="2400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Wave 6"/>
          <p:cNvSpPr/>
          <p:nvPr/>
        </p:nvSpPr>
        <p:spPr>
          <a:xfrm>
            <a:off x="0" y="2149471"/>
            <a:ext cx="8026400" cy="4302129"/>
          </a:xfrm>
          <a:prstGeom prst="wave">
            <a:avLst>
              <a:gd name="adj1" fmla="val 12500"/>
              <a:gd name="adj2" fmla="val -606"/>
            </a:avLst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Uy-lít-xơ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799" y="1009648"/>
            <a:ext cx="3886201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5311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50523" y="-130175"/>
            <a:ext cx="7759700" cy="787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 – LÍT – XƠ  TRỞ VỀ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" y="263525"/>
            <a:ext cx="4127500" cy="6985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TỔNG KẾT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47775" y="2260600"/>
            <a:ext cx="3629026" cy="34925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tuệ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061201" y="2260600"/>
            <a:ext cx="3908425" cy="34925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so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en-US" sz="28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86933" y="1137193"/>
            <a:ext cx="2550706" cy="818605"/>
          </a:xfrm>
          <a:prstGeom prst="roundRect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868647" y="1137195"/>
            <a:ext cx="2550706" cy="818605"/>
          </a:xfrm>
          <a:prstGeom prst="roundRect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611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 smtClean="0"/>
          </a:p>
        </p:txBody>
      </p:sp>
      <p:pic>
        <p:nvPicPr>
          <p:cNvPr id="7172" name="Picture 4" descr="athens_1-94f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02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39184" y="6165850"/>
            <a:ext cx="12192000" cy="46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CC99FF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rgbClr val="CC99FF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rgbClr val="CC99FF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rgbClr val="CC99FF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rgbClr val="CC99FF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CC99FF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CC99FF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CC99FF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CC99FF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  <a:cs typeface="Arial" charset="0"/>
              </a:rPr>
              <a:t>Di </a:t>
            </a:r>
            <a:r>
              <a:rPr lang="en-US" sz="2400" dirty="0" err="1">
                <a:solidFill>
                  <a:schemeClr val="tx1"/>
                </a:solidFill>
                <a:cs typeface="Arial" charset="0"/>
              </a:rPr>
              <a:t>tích</a:t>
            </a:r>
            <a:r>
              <a:rPr lang="en-US" sz="24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Arial" charset="0"/>
              </a:rPr>
              <a:t>đền</a:t>
            </a:r>
            <a:r>
              <a:rPr lang="en-US" sz="2400" dirty="0">
                <a:solidFill>
                  <a:schemeClr val="tx1"/>
                </a:solidFill>
                <a:cs typeface="Arial" charset="0"/>
              </a:rPr>
              <a:t> Parthenon </a:t>
            </a:r>
            <a:r>
              <a:rPr lang="en-US" sz="2400" dirty="0" err="1">
                <a:solidFill>
                  <a:schemeClr val="tx1"/>
                </a:solidFill>
                <a:cs typeface="Arial" charset="0"/>
              </a:rPr>
              <a:t>thờ</a:t>
            </a:r>
            <a:r>
              <a:rPr lang="en-US" sz="24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Arial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Arial" charset="0"/>
              </a:rPr>
              <a:t>vị</a:t>
            </a:r>
            <a:r>
              <a:rPr lang="en-US" sz="24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Arial" charset="0"/>
              </a:rPr>
              <a:t>thần</a:t>
            </a:r>
            <a:r>
              <a:rPr lang="en-US" sz="24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Arial" charset="0"/>
              </a:rPr>
              <a:t>trên</a:t>
            </a:r>
            <a:r>
              <a:rPr lang="en-US" sz="24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Arial" charset="0"/>
              </a:rPr>
              <a:t>đỉnh</a:t>
            </a:r>
            <a:r>
              <a:rPr lang="en-US" sz="2400" dirty="0">
                <a:solidFill>
                  <a:schemeClr val="tx1"/>
                </a:solidFill>
                <a:cs typeface="Arial" charset="0"/>
              </a:rPr>
              <a:t> Olympia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251513"/>
            <a:ext cx="10058400" cy="505426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013201" y="5816600"/>
            <a:ext cx="3797300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Athens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2762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164002_tuong-8wap_3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71522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7194551" y="188914"/>
            <a:ext cx="4857749" cy="4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CC99FF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rgbClr val="CC99FF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rgbClr val="CC99FF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rgbClr val="CC99FF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rgbClr val="CC99FF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CC99FF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CC99FF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CC99FF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CC99FF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en-US">
                <a:solidFill>
                  <a:schemeClr val="tx1"/>
                </a:solidFill>
                <a:cs typeface="Arial" charset="0"/>
              </a:rPr>
              <a:t>Bức tượng nổi tiếng “Lực sĩ ném đĩa” của Myron xuất hiện từ thế kỷ thứ V  TCN mô tả một môn thể thao cổ đại, tôn vinh sức mạnh thể chất của con người.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428" y="0"/>
            <a:ext cx="5089922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" y="438150"/>
            <a:ext cx="4127500" cy="6985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TIỂU DẪN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1012808"/>
            <a:ext cx="5207001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me –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39700" y="1079464"/>
            <a:ext cx="6629401" cy="46751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me –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11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IX – VII tr. CN,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lét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roa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(Troy)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tác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giả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hai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bộ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sử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I-li-at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Ô-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xê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huyền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thoại</a:t>
            </a:r>
            <a:endPara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0465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4340" name="Picture 2" descr="http://www.sacred-texts.com/cla/homer/ody/img/hom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02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2"/>
          <p:cNvSpPr txBox="1">
            <a:spLocks noChangeArrowheads="1"/>
          </p:cNvSpPr>
          <p:nvPr/>
        </p:nvSpPr>
        <p:spPr bwMode="auto">
          <a:xfrm>
            <a:off x="527053" y="6092826"/>
            <a:ext cx="112331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CC99FF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rgbClr val="CC99FF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rgbClr val="CC99FF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rgbClr val="CC99FF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rgbClr val="CC99FF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CC99FF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CC99FF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CC99FF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CC99FF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>
                <a:solidFill>
                  <a:srgbClr val="FF0000"/>
                </a:solidFill>
                <a:cs typeface="Arial" charset="0"/>
              </a:rPr>
              <a:t>  </a:t>
            </a:r>
            <a:r>
              <a:rPr lang="en-US" sz="2400">
                <a:solidFill>
                  <a:schemeClr val="tx1"/>
                </a:solidFill>
                <a:cs typeface="Arial" charset="0"/>
              </a:rPr>
              <a:t>Ông đi khắp nơi để sưu tầm và kể lại những câu chuyện về cuộc chiến tranh thành Tơ-roa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0064" y="369834"/>
            <a:ext cx="5207001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“Ô-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xê</a:t>
            </a:r>
            <a:r>
              <a:rPr lang="en-US" sz="3200" b="1" i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b="1" i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900" y="798513"/>
            <a:ext cx="5715001" cy="3114675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773730" y="1080371"/>
            <a:ext cx="7427303" cy="28141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12.110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ca.</a:t>
            </a:r>
          </a:p>
          <a:p>
            <a:pPr>
              <a:buFontTx/>
              <a:buChar char="-"/>
            </a:pP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:(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chinh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di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42976" y="4402488"/>
            <a:ext cx="5811191" cy="69682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Uy-lít-xơ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88712" y="5094118"/>
            <a:ext cx="6903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II,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XXIII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698852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5972174" cy="55778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77" y="0"/>
            <a:ext cx="6353175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4025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1212</Words>
  <Application>Microsoft Office PowerPoint</Application>
  <PresentationFormat>Custom</PresentationFormat>
  <Paragraphs>124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3.1/ Nhân vật  Pê-nê-lôp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ThuHa</dc:creator>
  <cp:lastModifiedBy>HP</cp:lastModifiedBy>
  <cp:revision>144</cp:revision>
  <dcterms:created xsi:type="dcterms:W3CDTF">2016-09-16T17:35:09Z</dcterms:created>
  <dcterms:modified xsi:type="dcterms:W3CDTF">2020-09-30T10:37:53Z</dcterms:modified>
</cp:coreProperties>
</file>